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3"/>
  </p:notesMasterIdLst>
  <p:sldIdLst>
    <p:sldId id="457" r:id="rId2"/>
  </p:sldIdLst>
  <p:sldSz cx="7772400" cy="100584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C00"/>
    <a:srgbClr val="FF2F92"/>
    <a:srgbClr val="73FD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652"/>
    <p:restoredTop sz="94918"/>
  </p:normalViewPr>
  <p:slideViewPr>
    <p:cSldViewPr snapToGrid="0">
      <p:cViewPr varScale="1">
        <p:scale>
          <a:sx n="82" d="100"/>
          <a:sy n="82" d="100"/>
        </p:scale>
        <p:origin x="2600" y="168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04480" y="685800"/>
            <a:ext cx="2649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8033E-A6EE-714E-976E-2D30C764FE06}" type="datetimeFigureOut">
              <a:rPr lang="en-US" smtClean="0"/>
              <a:t>3/28/23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C0B5-2629-6D41-B92B-495579B3D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006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8033E-A6EE-714E-976E-2D30C764FE06}" type="datetimeFigureOut">
              <a:rPr lang="en-US" smtClean="0"/>
              <a:t>3/28/23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C0B5-2629-6D41-B92B-495579B3D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732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8033E-A6EE-714E-976E-2D30C764FE06}" type="datetimeFigureOut">
              <a:rPr lang="en-US" smtClean="0"/>
              <a:t>3/28/23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C0B5-2629-6D41-B92B-495579B3D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584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8033E-A6EE-714E-976E-2D30C764FE06}" type="datetimeFigureOut">
              <a:rPr lang="en-US" smtClean="0"/>
              <a:t>3/28/23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C0B5-2629-6D41-B92B-495579B3D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517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8033E-A6EE-714E-976E-2D30C764FE06}" type="datetimeFigureOut">
              <a:rPr lang="en-US" smtClean="0"/>
              <a:t>3/28/23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C0B5-2629-6D41-B92B-495579B3D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885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8033E-A6EE-714E-976E-2D30C764FE06}" type="datetimeFigureOut">
              <a:rPr lang="en-US" smtClean="0"/>
              <a:t>3/28/23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C0B5-2629-6D41-B92B-495579B3D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640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8033E-A6EE-714E-976E-2D30C764FE06}" type="datetimeFigureOut">
              <a:rPr lang="en-US" smtClean="0"/>
              <a:t>3/28/23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C0B5-2629-6D41-B92B-495579B3D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207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8033E-A6EE-714E-976E-2D30C764FE06}" type="datetimeFigureOut">
              <a:rPr lang="en-US" smtClean="0"/>
              <a:t>3/28/23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C0B5-2629-6D41-B92B-495579B3D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87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8033E-A6EE-714E-976E-2D30C764FE06}" type="datetimeFigureOut">
              <a:rPr lang="en-US" smtClean="0"/>
              <a:t>3/28/23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C0B5-2629-6D41-B92B-495579B3D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165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8033E-A6EE-714E-976E-2D30C764FE06}" type="datetimeFigureOut">
              <a:rPr lang="en-US" smtClean="0"/>
              <a:t>3/28/23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C0B5-2629-6D41-B92B-495579B3D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216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8033E-A6EE-714E-976E-2D30C764FE06}" type="datetimeFigureOut">
              <a:rPr lang="en-US" smtClean="0"/>
              <a:t>3/28/23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C0B5-2629-6D41-B92B-495579B3D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9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48033E-A6EE-714E-976E-2D30C764FE06}" type="datetimeFigureOut">
              <a:rPr lang="en-US" smtClean="0"/>
              <a:t>3/28/23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DAC0B5-2629-6D41-B92B-495579B3D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65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EE49400-4CAC-AD46-99A9-403002538330}"/>
              </a:ext>
            </a:extLst>
          </p:cNvPr>
          <p:cNvSpPr txBox="1"/>
          <p:nvPr/>
        </p:nvSpPr>
        <p:spPr>
          <a:xfrm>
            <a:off x="384409" y="2445266"/>
            <a:ext cx="40904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G Red Hands" charset="0"/>
                <a:ea typeface="KG Red Hands" charset="0"/>
                <a:cs typeface="KG Red Hands" charset="0"/>
              </a:rPr>
              <a:t>YOUR TEXT HERE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158B3-93D9-7C4B-97AC-A5027698765C}"/>
              </a:ext>
            </a:extLst>
          </p:cNvPr>
          <p:cNvSpPr txBox="1"/>
          <p:nvPr/>
        </p:nvSpPr>
        <p:spPr>
          <a:xfrm>
            <a:off x="2429650" y="1956259"/>
            <a:ext cx="53680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arker Felt Thin" panose="02000400000000000000" pitchFamily="2" charset="77"/>
                <a:ea typeface="AGFriNally" charset="0"/>
                <a:cs typeface="AGFriNally" charset="0"/>
              </a:rPr>
              <a:t>March 27- 31, 2023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8848FCD-F65D-E140-ABD8-FF0DF5368F31}"/>
              </a:ext>
            </a:extLst>
          </p:cNvPr>
          <p:cNvSpPr txBox="1"/>
          <p:nvPr/>
        </p:nvSpPr>
        <p:spPr>
          <a:xfrm>
            <a:off x="4828213" y="2503433"/>
            <a:ext cx="25736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G Red Hands" charset="0"/>
                <a:ea typeface="KG Red Hands" charset="0"/>
                <a:cs typeface="KG Red Hands" charset="0"/>
              </a:rPr>
              <a:t>YOUR TEXT HERE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48E5107-5226-1B4D-A797-C3E22D16522F}"/>
              </a:ext>
            </a:extLst>
          </p:cNvPr>
          <p:cNvSpPr txBox="1"/>
          <p:nvPr/>
        </p:nvSpPr>
        <p:spPr>
          <a:xfrm>
            <a:off x="433222" y="7004368"/>
            <a:ext cx="4019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G Red Hands" charset="0"/>
                <a:ea typeface="KG Red Hands" charset="0"/>
                <a:cs typeface="KG Red Hands" charset="0"/>
              </a:rPr>
              <a:t>YOUR TEXT HERE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0BA4C3F-902F-094D-A89A-63CAABD0B054}"/>
              </a:ext>
            </a:extLst>
          </p:cNvPr>
          <p:cNvSpPr txBox="1"/>
          <p:nvPr/>
        </p:nvSpPr>
        <p:spPr>
          <a:xfrm>
            <a:off x="4797183" y="6996272"/>
            <a:ext cx="26916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G Red Hands" charset="0"/>
                <a:ea typeface="KG Red Hands" charset="0"/>
                <a:cs typeface="KG Red Hands" charset="0"/>
              </a:rPr>
              <a:t>YOUR TEXT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4256499-46D7-AB4E-B6FA-FCDF4D869542}"/>
              </a:ext>
            </a:extLst>
          </p:cNvPr>
          <p:cNvSpPr txBox="1"/>
          <p:nvPr/>
        </p:nvSpPr>
        <p:spPr>
          <a:xfrm>
            <a:off x="3022705" y="26375"/>
            <a:ext cx="618469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1200" cap="none" spc="0" normalizeH="0" baseline="0" noProof="0" dirty="0">
                <a:ln>
                  <a:solidFill>
                    <a:sysClr val="windowText" lastClr="000000"/>
                  </a:solidFill>
                </a:ln>
                <a:solidFill>
                  <a:srgbClr val="3E683C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Calibri" panose="020F0502020204030204"/>
                <a:ea typeface="KAWonderful" panose="02000603000000000000" pitchFamily="2" charset="0"/>
                <a:cs typeface="KG Red Hands" charset="0"/>
              </a:rPr>
              <a:t>M</a:t>
            </a:r>
            <a:r>
              <a:rPr kumimoji="0" lang="en-US" sz="7200" b="1" i="0" u="none" strike="noStrike" kern="1200" cap="none" spc="0" normalizeH="0" baseline="0" noProof="0" dirty="0">
                <a:ln>
                  <a:solidFill>
                    <a:sysClr val="windowText" lastClr="000000"/>
                  </a:solidFill>
                </a:ln>
                <a:solidFill>
                  <a:srgbClr val="FDD9C6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Calibri" panose="020F0502020204030204"/>
                <a:ea typeface="KAWonderful" panose="02000603000000000000" pitchFamily="2" charset="0"/>
                <a:cs typeface="KG Red Hands" charset="0"/>
              </a:rPr>
              <a:t>r</a:t>
            </a:r>
            <a:r>
              <a:rPr kumimoji="0" lang="en-US" sz="7200" b="1" i="0" u="none" strike="noStrike" kern="1200" cap="none" spc="0" normalizeH="0" baseline="0" noProof="0" dirty="0">
                <a:ln>
                  <a:solidFill>
                    <a:sysClr val="windowText" lastClr="000000"/>
                  </a:solidFill>
                </a:ln>
                <a:solidFill>
                  <a:srgbClr val="BFD1B7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Calibri" panose="020F0502020204030204"/>
                <a:ea typeface="KAWonderful" panose="02000603000000000000" pitchFamily="2" charset="0"/>
                <a:cs typeface="KG Red Hands" charset="0"/>
              </a:rPr>
              <a:t>s</a:t>
            </a:r>
            <a:r>
              <a:rPr kumimoji="0" lang="en-US" sz="7200" b="1" i="0" u="none" strike="noStrike" kern="1200" cap="none" spc="0" normalizeH="0" baseline="0" noProof="0" dirty="0">
                <a:ln>
                  <a:solidFill>
                    <a:sysClr val="windowText" lastClr="000000"/>
                  </a:solidFill>
                </a:ln>
                <a:solidFill>
                  <a:srgbClr val="FDBE9F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Calibri" panose="020F0502020204030204"/>
                <a:ea typeface="KAWonderful" panose="02000603000000000000" pitchFamily="2" charset="0"/>
                <a:cs typeface="KG Red Hands" charset="0"/>
              </a:rPr>
              <a:t>. </a:t>
            </a:r>
            <a:r>
              <a:rPr kumimoji="0" lang="en-US" sz="7200" b="1" i="0" u="none" strike="noStrike" kern="1200" cap="none" spc="0" normalizeH="0" baseline="0" noProof="0" dirty="0">
                <a:ln>
                  <a:solidFill>
                    <a:sysClr val="windowText" lastClr="000000"/>
                  </a:solidFill>
                </a:ln>
                <a:solidFill>
                  <a:srgbClr val="3E683C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Calibri" panose="020F0502020204030204"/>
                <a:ea typeface="KAWonderful" panose="02000603000000000000" pitchFamily="2" charset="0"/>
                <a:cs typeface="KG Red Hands" charset="0"/>
              </a:rPr>
              <a:t>B</a:t>
            </a:r>
            <a:r>
              <a:rPr kumimoji="0" lang="en-US" sz="7200" b="1" i="0" u="none" strike="noStrike" kern="1200" cap="none" spc="0" normalizeH="0" baseline="0" noProof="0" dirty="0">
                <a:ln>
                  <a:solidFill>
                    <a:sysClr val="windowText" lastClr="000000"/>
                  </a:solidFill>
                </a:ln>
                <a:solidFill>
                  <a:srgbClr val="FDD9C6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Calibri" panose="020F0502020204030204"/>
                <a:ea typeface="KAWonderful" panose="02000603000000000000" pitchFamily="2" charset="0"/>
                <a:cs typeface="KG Red Hands" charset="0"/>
              </a:rPr>
              <a:t>u</a:t>
            </a:r>
            <a:r>
              <a:rPr kumimoji="0" lang="en-US" sz="7200" b="1" i="0" u="none" strike="noStrike" kern="1200" cap="none" spc="0" normalizeH="0" baseline="0" noProof="0" dirty="0">
                <a:ln>
                  <a:solidFill>
                    <a:sysClr val="windowText" lastClr="000000"/>
                  </a:solidFill>
                </a:ln>
                <a:solidFill>
                  <a:srgbClr val="BFD1B7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Calibri" panose="020F0502020204030204"/>
                <a:ea typeface="KAWonderful" panose="02000603000000000000" pitchFamily="2" charset="0"/>
                <a:cs typeface="KG Red Hands" charset="0"/>
              </a:rPr>
              <a:t>r</a:t>
            </a:r>
            <a:r>
              <a:rPr kumimoji="0" lang="en-US" sz="7200" b="1" i="0" u="none" strike="noStrike" kern="1200" cap="none" spc="0" normalizeH="0" baseline="0" noProof="0" dirty="0">
                <a:ln>
                  <a:solidFill>
                    <a:sysClr val="windowText" lastClr="000000"/>
                  </a:solidFill>
                </a:ln>
                <a:solidFill>
                  <a:srgbClr val="FDBE9F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Calibri" panose="020F0502020204030204"/>
                <a:ea typeface="KAWonderful" panose="02000603000000000000" pitchFamily="2" charset="0"/>
                <a:cs typeface="KG Red Hands" charset="0"/>
              </a:rPr>
              <a:t>ns’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1200" cap="none" spc="0" normalizeH="0" baseline="0" noProof="0" dirty="0">
                <a:ln>
                  <a:solidFill>
                    <a:sysClr val="windowText" lastClr="000000"/>
                  </a:solidFill>
                </a:ln>
                <a:solidFill>
                  <a:srgbClr val="FDBE9F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Brusher" pitchFamily="2" charset="0"/>
                <a:ea typeface="KAWonderful" panose="02000603000000000000" pitchFamily="2" charset="0"/>
                <a:cs typeface="KG Red Hands" charset="0"/>
              </a:rPr>
              <a:t>   </a:t>
            </a:r>
            <a:r>
              <a:rPr kumimoji="0" lang="en-US" sz="4800" b="1" i="0" u="none" strike="noStrike" kern="1200" cap="none" spc="0" normalizeH="0" baseline="0" noProof="0" dirty="0">
                <a:ln>
                  <a:solidFill>
                    <a:sysClr val="windowText" lastClr="000000"/>
                  </a:solidFill>
                </a:ln>
                <a:solidFill>
                  <a:srgbClr val="FDBE9F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Brusher" pitchFamily="2" charset="0"/>
                <a:ea typeface="KAWonderful" panose="02000603000000000000" pitchFamily="2" charset="0"/>
                <a:cs typeface="KG Red Hands" charset="0"/>
              </a:rPr>
              <a:t>Newsletter</a:t>
            </a:r>
            <a:endParaRPr kumimoji="0" lang="en-US" sz="4400" b="1" i="0" u="none" strike="noStrike" kern="1200" cap="none" spc="0" normalizeH="0" baseline="0" noProof="0" dirty="0">
              <a:ln>
                <a:solidFill>
                  <a:sysClr val="windowText" lastClr="000000"/>
                </a:solidFill>
              </a:ln>
              <a:solidFill>
                <a:srgbClr val="FDBE9F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Brusher" pitchFamily="2" charset="0"/>
              <a:ea typeface="KAWonderful" panose="02000603000000000000" pitchFamily="2" charset="0"/>
              <a:cs typeface="KG Red Hands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F31A3F1-DC32-E7C9-9257-40A2D6E7D260}"/>
              </a:ext>
            </a:extLst>
          </p:cNvPr>
          <p:cNvSpPr/>
          <p:nvPr/>
        </p:nvSpPr>
        <p:spPr>
          <a:xfrm>
            <a:off x="276510" y="2546706"/>
            <a:ext cx="7219379" cy="331444"/>
          </a:xfrm>
          <a:prstGeom prst="rect">
            <a:avLst/>
          </a:prstGeom>
          <a:solidFill>
            <a:srgbClr val="A6DA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A2DFC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722A722-C827-5930-63A0-9D1FDC3D2B39}"/>
              </a:ext>
            </a:extLst>
          </p:cNvPr>
          <p:cNvSpPr txBox="1"/>
          <p:nvPr/>
        </p:nvSpPr>
        <p:spPr>
          <a:xfrm>
            <a:off x="276510" y="2965706"/>
            <a:ext cx="3255512" cy="954107"/>
          </a:xfrm>
          <a:prstGeom prst="rect">
            <a:avLst/>
          </a:prstGeom>
          <a:noFill/>
          <a:ln w="57150"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G Ever Since New York" panose="02000506000000020003" pitchFamily="2" charset="77"/>
                <a:ea typeface="Century Gothic" charset="0"/>
                <a:cs typeface="Century Gothic" charset="0"/>
              </a:rPr>
              <a:t>ELA: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G Ever Since New York" panose="02000506000000020003" pitchFamily="2" charset="77"/>
                <a:ea typeface="Century Gothic" charset="0"/>
                <a:cs typeface="Century Gothic" charset="0"/>
              </a:rPr>
              <a:t>AUTHORS MAIN POINT IN A TEXT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G Ever Since New York" panose="02000506000000020003" pitchFamily="2" charset="77"/>
                <a:ea typeface="Century Gothic" charset="0"/>
                <a:cs typeface="Century Gothic" charset="0"/>
              </a:rPr>
              <a:t>LANGUAGE: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G Ever Since New York" panose="02000506000000020003" pitchFamily="2" charset="77"/>
                <a:ea typeface="Century Gothic" charset="0"/>
                <a:cs typeface="Century Gothic" charset="0"/>
              </a:rPr>
              <a:t> ROOT WORDS/ SUFFIXES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G Ever Since New York" panose="02000506000000020003" pitchFamily="2" charset="77"/>
                <a:ea typeface="Century Gothic" charset="0"/>
                <a:cs typeface="Century Gothic" charset="0"/>
              </a:rPr>
              <a:t>Math: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G Ever Since New York" panose="02000506000000020003" pitchFamily="2" charset="77"/>
                <a:ea typeface="Century Gothic" charset="0"/>
                <a:cs typeface="Century Gothic" charset="0"/>
              </a:rPr>
              <a:t>LINE PLOTS</a:t>
            </a:r>
            <a:endParaRPr kumimoji="0" lang="en-US" sz="14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G Ever Since New York" panose="02000506000000020003" pitchFamily="2" charset="77"/>
              <a:ea typeface="Century Gothic" charset="0"/>
              <a:cs typeface="Century Gothic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G Ever Since New York" panose="02000506000000020003" pitchFamily="2" charset="77"/>
                <a:ea typeface="Century Gothic" charset="0"/>
                <a:cs typeface="Century Gothic" charset="0"/>
              </a:rPr>
              <a:t>SCIENCE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G Ever Since New York" panose="02000506000000020003" pitchFamily="2" charset="77"/>
                <a:ea typeface="Century Gothic" charset="0"/>
                <a:cs typeface="Century Gothic" charset="0"/>
              </a:rPr>
              <a:t>- FORCES/ENERGY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77"/>
              <a:ea typeface="Century Gothic" charset="0"/>
              <a:cs typeface="Century Gothic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3EAAEA6-0D2B-14FC-318C-5E9D678A644A}"/>
              </a:ext>
            </a:extLst>
          </p:cNvPr>
          <p:cNvSpPr txBox="1"/>
          <p:nvPr/>
        </p:nvSpPr>
        <p:spPr>
          <a:xfrm>
            <a:off x="778939" y="2517738"/>
            <a:ext cx="356997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ubrey" pitchFamily="2" charset="0"/>
                <a:ea typeface="+mn-ea"/>
                <a:cs typeface="+mn-cs"/>
              </a:rPr>
              <a:t>Weekly skills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7521682-D940-696A-309D-2E8AA812898E}"/>
              </a:ext>
            </a:extLst>
          </p:cNvPr>
          <p:cNvSpPr txBox="1"/>
          <p:nvPr/>
        </p:nvSpPr>
        <p:spPr>
          <a:xfrm>
            <a:off x="4320449" y="2520163"/>
            <a:ext cx="356997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ubrey" pitchFamily="2" charset="0"/>
                <a:ea typeface="+mn-ea"/>
                <a:cs typeface="+mn-cs"/>
              </a:rPr>
              <a:t>Upcoming Events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2C0F6BC-BBBA-9038-4BFB-5D2081DD9725}"/>
              </a:ext>
            </a:extLst>
          </p:cNvPr>
          <p:cNvSpPr txBox="1"/>
          <p:nvPr/>
        </p:nvSpPr>
        <p:spPr>
          <a:xfrm>
            <a:off x="3645435" y="2971740"/>
            <a:ext cx="3792361" cy="1600438"/>
          </a:xfrm>
          <a:prstGeom prst="rect">
            <a:avLst/>
          </a:prstGeom>
          <a:noFill/>
          <a:ln w="57150"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G Ever Since New York" panose="02000506000000020003" pitchFamily="2" charset="77"/>
                <a:ea typeface="+mn-ea"/>
                <a:cs typeface="Arial Hebrew Scholar Light"/>
              </a:rPr>
              <a:t>3/28-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G Ever Since New York" panose="02000506000000020003" pitchFamily="2" charset="77"/>
                <a:ea typeface="+mn-ea"/>
                <a:cs typeface="Arial Hebrew Scholar Light"/>
              </a:rPr>
              <a:t> Spring picture money due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G Ever Since New York" panose="02000506000000020003" pitchFamily="2" charset="77"/>
                <a:ea typeface="+mn-ea"/>
                <a:cs typeface="Arial Hebrew Scholar Light"/>
              </a:rPr>
              <a:t>3/30-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G Ever Since New York" panose="02000506000000020003" pitchFamily="2" charset="77"/>
                <a:ea typeface="+mn-ea"/>
                <a:cs typeface="Arial Hebrew Scholar Light"/>
              </a:rPr>
              <a:t> 2</a:t>
            </a:r>
            <a:r>
              <a:rPr kumimoji="0" lang="en-US" sz="16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G Ever Since New York" panose="02000506000000020003" pitchFamily="2" charset="77"/>
                <a:ea typeface="+mn-ea"/>
                <a:cs typeface="Arial Hebrew Scholar Light"/>
              </a:rPr>
              <a:t>ND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G Ever Since New York" panose="02000506000000020003" pitchFamily="2" charset="77"/>
                <a:ea typeface="+mn-ea"/>
                <a:cs typeface="Arial Hebrew Scholar Light"/>
              </a:rPr>
              <a:t> GRADE MUSIC PROGRAM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G Ever Since New York" panose="02000506000000020003" pitchFamily="2" charset="77"/>
                <a:ea typeface="+mn-ea"/>
                <a:cs typeface="Arial Hebrew Scholar Light"/>
              </a:rPr>
              <a:t>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77"/>
                <a:ea typeface="+mn-ea"/>
                <a:cs typeface="Arial Hebrew Scholar Light"/>
              </a:rPr>
              <a:t>( IF YOU SIGNED YOUR CHILD UP 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3/31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 All A’s breakfast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G Ever Since New York" panose="02000506000000020003" pitchFamily="2" charset="77"/>
                <a:ea typeface="+mn-ea"/>
                <a:cs typeface="Arial Hebrew Scholar Light"/>
              </a:rPr>
              <a:t>4/7 &amp; 4/10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G Ever Since New York" panose="02000506000000020003" pitchFamily="2" charset="77"/>
                <a:ea typeface="+mn-ea"/>
                <a:cs typeface="Arial Hebrew Scholar Light"/>
              </a:rPr>
              <a:t>- SCHOOL HOLIDAYS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G Ever Since New York" panose="02000506000000020003" pitchFamily="2" charset="77"/>
              <a:ea typeface="+mn-ea"/>
              <a:cs typeface="Arial Hebrew Scholar Light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E64F243-9584-9321-57C7-4811D908F0F0}"/>
              </a:ext>
            </a:extLst>
          </p:cNvPr>
          <p:cNvSpPr/>
          <p:nvPr/>
        </p:nvSpPr>
        <p:spPr>
          <a:xfrm>
            <a:off x="276509" y="4297242"/>
            <a:ext cx="7219379" cy="331444"/>
          </a:xfrm>
          <a:prstGeom prst="rect">
            <a:avLst/>
          </a:prstGeom>
          <a:solidFill>
            <a:srgbClr val="A6DA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A2DFC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92093DE-D984-987E-95F7-0752A1A67980}"/>
              </a:ext>
            </a:extLst>
          </p:cNvPr>
          <p:cNvSpPr txBox="1"/>
          <p:nvPr/>
        </p:nvSpPr>
        <p:spPr>
          <a:xfrm>
            <a:off x="749345" y="4287539"/>
            <a:ext cx="356997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ubrey" pitchFamily="2" charset="0"/>
                <a:ea typeface="+mn-ea"/>
                <a:cs typeface="+mn-cs"/>
              </a:rPr>
              <a:t>Spelling Words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366C438-D8D8-5756-B37E-F330F9B31AE3}"/>
              </a:ext>
            </a:extLst>
          </p:cNvPr>
          <p:cNvSpPr txBox="1"/>
          <p:nvPr/>
        </p:nvSpPr>
        <p:spPr>
          <a:xfrm>
            <a:off x="4792150" y="4259052"/>
            <a:ext cx="356997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ubrey" pitchFamily="2" charset="0"/>
                <a:ea typeface="+mn-ea"/>
                <a:cs typeface="+mn-cs"/>
              </a:rPr>
              <a:t>Vocabulary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36F4FF8-B314-4412-3053-B93F41F494AA}"/>
              </a:ext>
            </a:extLst>
          </p:cNvPr>
          <p:cNvSpPr txBox="1"/>
          <p:nvPr/>
        </p:nvSpPr>
        <p:spPr>
          <a:xfrm>
            <a:off x="319886" y="4690721"/>
            <a:ext cx="3284948" cy="2616101"/>
          </a:xfrm>
          <a:prstGeom prst="rect">
            <a:avLst/>
          </a:prstGeom>
          <a:noFill/>
          <a:ln w="57150"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G Ever Since New York" panose="02000506000000020003" pitchFamily="2" charset="77"/>
              <a:ea typeface="Century Gothic" charset="0"/>
              <a:cs typeface="Century Gothic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G Ever Since New York" panose="02000506000000020003" pitchFamily="2" charset="77"/>
              <a:ea typeface="Century Gothic" charset="0"/>
              <a:cs typeface="Century Gothic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G Ever Since New York" panose="02000506000000020003" pitchFamily="2" charset="77"/>
              <a:ea typeface="Century Gothic" charset="0"/>
              <a:cs typeface="Century Gothic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G Ever Since New York" panose="02000506000000020003" pitchFamily="2" charset="77"/>
              <a:ea typeface="Century Gothic" charset="0"/>
              <a:cs typeface="Century Gothic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G Ever Since New York" panose="02000506000000020003" pitchFamily="2" charset="77"/>
              <a:ea typeface="Century Gothic" charset="0"/>
              <a:cs typeface="Century Gothic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G Ever Since New York" panose="02000506000000020003" pitchFamily="2" charset="77"/>
              <a:ea typeface="Century Gothic" charset="0"/>
              <a:cs typeface="Century Gothic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G Ever Since New York" panose="02000506000000020003" pitchFamily="2" charset="77"/>
              <a:ea typeface="Century Gothic" charset="0"/>
              <a:cs typeface="Century Gothic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4FA2C66-4AF6-7739-C840-C585D7CCFC92}"/>
              </a:ext>
            </a:extLst>
          </p:cNvPr>
          <p:cNvSpPr txBox="1"/>
          <p:nvPr/>
        </p:nvSpPr>
        <p:spPr>
          <a:xfrm>
            <a:off x="402596" y="4689939"/>
            <a:ext cx="155976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cow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crow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brow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plow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low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grows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prowl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how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glows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frown 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4234C9A-1B48-A10A-D155-3847C8475693}"/>
              </a:ext>
            </a:extLst>
          </p:cNvPr>
          <p:cNvSpPr txBox="1"/>
          <p:nvPr/>
        </p:nvSpPr>
        <p:spPr>
          <a:xfrm>
            <a:off x="1552598" y="4695616"/>
            <a:ext cx="155976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11. thrown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12. showing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13. clown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14. brown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15. howling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16. down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17. now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18. far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19. keep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20. only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6FA5628-3FD7-3DDC-C695-676E6130275F}"/>
              </a:ext>
            </a:extLst>
          </p:cNvPr>
          <p:cNvSpPr txBox="1"/>
          <p:nvPr/>
        </p:nvSpPr>
        <p:spPr>
          <a:xfrm>
            <a:off x="3694824" y="4694965"/>
            <a:ext cx="3757690" cy="3231654"/>
          </a:xfrm>
          <a:prstGeom prst="rect">
            <a:avLst/>
          </a:prstGeom>
          <a:noFill/>
          <a:ln w="57150"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2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entury Gothic" charset="0"/>
                <a:cs typeface="Arial" panose="020B0604020202020204" pitchFamily="34" charset="0"/>
              </a:rPr>
              <a:t>accept-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77"/>
                <a:ea typeface="Century Gothic" charset="0"/>
                <a:cs typeface="Century Gothic" charset="0"/>
              </a:rPr>
              <a:t> to take or receive something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2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entury Gothic" charset="0"/>
                <a:cs typeface="Arial" panose="020B0604020202020204" pitchFamily="34" charset="0"/>
              </a:rPr>
              <a:t>Address-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77"/>
                <a:ea typeface="Century Gothic" charset="0"/>
                <a:cs typeface="Century Gothic" charset="0"/>
              </a:rPr>
              <a:t> (</a:t>
            </a: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77"/>
                <a:ea typeface="Century Gothic" charset="0"/>
                <a:cs typeface="Century Gothic" charset="0"/>
              </a:rPr>
              <a:t>noun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77"/>
                <a:ea typeface="Century Gothic" charset="0"/>
                <a:cs typeface="Century Gothic" charset="0"/>
              </a:rPr>
              <a:t>) where a person or business is located. (</a:t>
            </a: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77"/>
                <a:ea typeface="Century Gothic" charset="0"/>
                <a:cs typeface="Century Gothic" charset="0"/>
              </a:rPr>
              <a:t>verb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77"/>
                <a:ea typeface="Century Gothic" charset="0"/>
                <a:cs typeface="Century Gothic" charset="0"/>
              </a:rPr>
              <a:t>) if you address someone, you speak to them.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2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entury Gothic" charset="0"/>
                <a:cs typeface="Arial" panose="020B0604020202020204" pitchFamily="34" charset="0"/>
              </a:rPr>
              <a:t>Difficult</a:t>
            </a:r>
            <a:r>
              <a:rPr kumimoji="0" lang="en-US" sz="12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77"/>
                <a:ea typeface="Century Gothic" charset="0"/>
                <a:cs typeface="Century Gothic" charset="0"/>
              </a:rPr>
              <a:t>-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77"/>
                <a:ea typeface="Century Gothic" charset="0"/>
                <a:cs typeface="Century Gothic" charset="0"/>
              </a:rPr>
              <a:t> hard to do or understand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2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entury Gothic" charset="0"/>
                <a:cs typeface="Arial" panose="020B0604020202020204" pitchFamily="34" charset="0"/>
              </a:rPr>
              <a:t>Excuse-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77"/>
                <a:ea typeface="Century Gothic" charset="0"/>
                <a:cs typeface="Century Gothic" charset="0"/>
              </a:rPr>
              <a:t> (</a:t>
            </a: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77"/>
                <a:ea typeface="Century Gothic" charset="0"/>
                <a:cs typeface="Century Gothic" charset="0"/>
              </a:rPr>
              <a:t>noun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77"/>
                <a:ea typeface="Century Gothic" charset="0"/>
                <a:cs typeface="Century Gothic" charset="0"/>
              </a:rPr>
              <a:t>) a reason that explains a mistake (</a:t>
            </a: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77"/>
                <a:ea typeface="Century Gothic" charset="0"/>
                <a:cs typeface="Century Gothic" charset="0"/>
              </a:rPr>
              <a:t>verb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77"/>
                <a:ea typeface="Century Gothic" charset="0"/>
                <a:cs typeface="Century Gothic" charset="0"/>
              </a:rPr>
              <a:t>) to forgive a person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2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entury Gothic" charset="0"/>
                <a:cs typeface="Arial" panose="020B0604020202020204" pitchFamily="34" charset="0"/>
              </a:rPr>
              <a:t>Expert</a:t>
            </a:r>
            <a:r>
              <a:rPr kumimoji="0" lang="en-US" sz="12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77"/>
                <a:ea typeface="Century Gothic" charset="0"/>
                <a:cs typeface="Century Gothic" charset="0"/>
              </a:rPr>
              <a:t>-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77"/>
                <a:ea typeface="Century Gothic" charset="0"/>
                <a:cs typeface="Century Gothic" charset="0"/>
              </a:rPr>
              <a:t> someone who knows a lot about some thing or does something really well.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2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entury Gothic" charset="0"/>
                <a:cs typeface="Arial" panose="020B0604020202020204" pitchFamily="34" charset="0"/>
              </a:rPr>
              <a:t>Hollow</a:t>
            </a:r>
            <a:r>
              <a:rPr kumimoji="0" lang="en-US" sz="12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77"/>
                <a:ea typeface="Century Gothic" charset="0"/>
                <a:cs typeface="Century Gothic" charset="0"/>
              </a:rPr>
              <a:t>-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77"/>
                <a:ea typeface="Century Gothic" charset="0"/>
                <a:cs typeface="Century Gothic" charset="0"/>
              </a:rPr>
              <a:t> when something has a hole or empty space inside.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2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entury Gothic" charset="0"/>
                <a:cs typeface="Arial" panose="020B0604020202020204" pitchFamily="34" charset="0"/>
              </a:rPr>
              <a:t>Relax</a:t>
            </a:r>
            <a:r>
              <a:rPr kumimoji="0" lang="en-US" sz="12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77"/>
                <a:ea typeface="Century Gothic" charset="0"/>
                <a:cs typeface="Century Gothic" charset="0"/>
              </a:rPr>
              <a:t>-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77"/>
                <a:ea typeface="Century Gothic" charset="0"/>
                <a:cs typeface="Century Gothic" charset="0"/>
              </a:rPr>
              <a:t> you become less tense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2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entury Gothic" charset="0"/>
                <a:cs typeface="Arial" panose="020B0604020202020204" pitchFamily="34" charset="0"/>
              </a:rPr>
              <a:t>Section-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77"/>
                <a:ea typeface="Century Gothic" charset="0"/>
                <a:cs typeface="Century Gothic" charset="0"/>
              </a:rPr>
              <a:t> part of a whole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2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entury Gothic" charset="0"/>
                <a:cs typeface="Arial" panose="020B0604020202020204" pitchFamily="34" charset="0"/>
              </a:rPr>
              <a:t>Stamp-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77"/>
                <a:ea typeface="Century Gothic" charset="0"/>
                <a:cs typeface="Century Gothic" charset="0"/>
              </a:rPr>
              <a:t> (</a:t>
            </a: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77"/>
                <a:ea typeface="Century Gothic" charset="0"/>
                <a:cs typeface="Century Gothic" charset="0"/>
              </a:rPr>
              <a:t>noun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77"/>
                <a:ea typeface="Century Gothic" charset="0"/>
                <a:cs typeface="Century Gothic" charset="0"/>
              </a:rPr>
              <a:t>) a small piece of printed paper that shows when postage is paid (</a:t>
            </a: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77"/>
                <a:ea typeface="Century Gothic" charset="0"/>
                <a:cs typeface="Century Gothic" charset="0"/>
              </a:rPr>
              <a:t>verb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77"/>
                <a:ea typeface="Century Gothic" charset="0"/>
                <a:cs typeface="Century Gothic" charset="0"/>
              </a:rPr>
              <a:t>) you put your foot down with force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2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entury Gothic" charset="0"/>
                <a:cs typeface="Arial" panose="020B0604020202020204" pitchFamily="34" charset="0"/>
              </a:rPr>
              <a:t>Whole-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77"/>
                <a:ea typeface="Century Gothic" charset="0"/>
                <a:cs typeface="Century Gothic" charset="0"/>
              </a:rPr>
              <a:t> when something is complete. 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0A3F65D-2C7B-D3E6-873C-8221688F8877}"/>
              </a:ext>
            </a:extLst>
          </p:cNvPr>
          <p:cNvSpPr/>
          <p:nvPr/>
        </p:nvSpPr>
        <p:spPr>
          <a:xfrm>
            <a:off x="276509" y="7421279"/>
            <a:ext cx="3328325" cy="461665"/>
          </a:xfrm>
          <a:prstGeom prst="rect">
            <a:avLst/>
          </a:prstGeom>
          <a:solidFill>
            <a:srgbClr val="A6DA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A2DFC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8156DDA-16C8-DD18-7882-44ABB03B76F0}"/>
              </a:ext>
            </a:extLst>
          </p:cNvPr>
          <p:cNvSpPr txBox="1"/>
          <p:nvPr/>
        </p:nvSpPr>
        <p:spPr>
          <a:xfrm>
            <a:off x="1021949" y="7452057"/>
            <a:ext cx="2755176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ubrey" pitchFamily="2" charset="0"/>
                <a:ea typeface="+mn-ea"/>
                <a:cs typeface="+mn-cs"/>
              </a:rPr>
              <a:t>Reminders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BBB30B0-4E20-BF3F-F0AA-22DD5BDCE063}"/>
              </a:ext>
            </a:extLst>
          </p:cNvPr>
          <p:cNvSpPr/>
          <p:nvPr/>
        </p:nvSpPr>
        <p:spPr>
          <a:xfrm>
            <a:off x="3768822" y="7995173"/>
            <a:ext cx="3609691" cy="461665"/>
          </a:xfrm>
          <a:prstGeom prst="rect">
            <a:avLst/>
          </a:prstGeom>
          <a:solidFill>
            <a:srgbClr val="A6DA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A2DFC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E604BE2-490F-C915-AEE1-A10533A00090}"/>
              </a:ext>
            </a:extLst>
          </p:cNvPr>
          <p:cNvSpPr txBox="1"/>
          <p:nvPr/>
        </p:nvSpPr>
        <p:spPr>
          <a:xfrm>
            <a:off x="319886" y="7961039"/>
            <a:ext cx="3260526" cy="1569660"/>
          </a:xfrm>
          <a:prstGeom prst="rect">
            <a:avLst/>
          </a:prstGeom>
          <a:noFill/>
          <a:ln w="57150"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G Ever Since New York" panose="02000506000000020003" pitchFamily="2" charset="77"/>
                <a:ea typeface="Century Gothic" charset="0"/>
                <a:cs typeface="Century Gothic" charset="0"/>
              </a:rPr>
              <a:t>Send a snack &amp; water with your child every day!!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G Ever Since New York" panose="02000506000000020003" pitchFamily="2" charset="77"/>
                <a:ea typeface="Century Gothic" charset="0"/>
                <a:cs typeface="Century Gothic" charset="0"/>
              </a:rPr>
              <a:t>Check your child’s planner &amp; HW folder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G Ever Since New York" panose="02000506000000020003" pitchFamily="2" charset="77"/>
                <a:ea typeface="Century Gothic" charset="0"/>
                <a:cs typeface="Century Gothic" charset="0"/>
              </a:rPr>
              <a:t>PLEASE ENCOURAGE YOUR CHILD TO FINISH THE YEAR OUT STRONG!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B9B37EB-F115-5695-C3E7-69FF4F9912C3}"/>
              </a:ext>
            </a:extLst>
          </p:cNvPr>
          <p:cNvSpPr txBox="1"/>
          <p:nvPr/>
        </p:nvSpPr>
        <p:spPr>
          <a:xfrm>
            <a:off x="3604834" y="8507760"/>
            <a:ext cx="3884010" cy="1077218"/>
          </a:xfrm>
          <a:prstGeom prst="rect">
            <a:avLst/>
          </a:prstGeom>
          <a:noFill/>
          <a:ln w="57150"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ARKER FELT THIN" panose="02000400000000000000" pitchFamily="2" charset="77"/>
                <a:ea typeface="Century Gothic" charset="0"/>
                <a:cs typeface="Century Gothic" charset="0"/>
              </a:rPr>
              <a:t>Homework: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G Ever Since New York" panose="02000506000000020003" pitchFamily="2" charset="77"/>
                <a:ea typeface="Century Gothic" charset="0"/>
                <a:cs typeface="Century Gothic" charset="0"/>
              </a:rPr>
              <a:t>Reading sheet, Math sheet, &amp; facts every night except Wednesday.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ARKER FELT THIN" panose="02000400000000000000" pitchFamily="2" charset="77"/>
                <a:ea typeface="Century Gothic" charset="0"/>
                <a:cs typeface="Century Gothic" charset="0"/>
              </a:rPr>
              <a:t>TESTS-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entury Gothic" charset="0"/>
                <a:cs typeface="Arial" panose="020B0604020202020204" pitchFamily="34" charset="0"/>
              </a:rPr>
              <a:t>Tuesday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entury Gothic" charset="0"/>
                <a:cs typeface="Arial" panose="020B0604020202020204" pitchFamily="34" charset="0"/>
              </a:rPr>
              <a:t>- Math test on measurement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entury Gothic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G Ever Since New York" panose="02000506000000020003" pitchFamily="2" charset="77"/>
                <a:ea typeface="Century Gothic" charset="0"/>
                <a:cs typeface="Century Gothic" charset="0"/>
              </a:rPr>
              <a:t>Thursday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G Ever Since New York" panose="02000506000000020003" pitchFamily="2" charset="77"/>
                <a:ea typeface="Century Gothic" charset="0"/>
                <a:cs typeface="Century Gothic" charset="0"/>
              </a:rPr>
              <a:t>- Spelling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G Ever Since New York" panose="02000506000000020003" pitchFamily="2" charset="77"/>
                <a:ea typeface="Century Gothic" charset="0"/>
                <a:cs typeface="Century Gothic" charset="0"/>
              </a:rPr>
              <a:t>Friday-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G Ever Since New York" panose="02000506000000020003" pitchFamily="2" charset="77"/>
                <a:ea typeface="Century Gothic" charset="0"/>
                <a:cs typeface="Century Gothic" charset="0"/>
              </a:rPr>
              <a:t> Vocabulary, Facts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1EEF238-5CCB-03E8-B5B2-23FCE6FB9472}"/>
              </a:ext>
            </a:extLst>
          </p:cNvPr>
          <p:cNvSpPr txBox="1"/>
          <p:nvPr/>
        </p:nvSpPr>
        <p:spPr>
          <a:xfrm>
            <a:off x="4378837" y="8008319"/>
            <a:ext cx="2590233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ubrey" pitchFamily="2" charset="0"/>
                <a:ea typeface="+mn-ea"/>
                <a:cs typeface="+mn-cs"/>
              </a:rPr>
              <a:t>Tests/Homework</a:t>
            </a: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903B1422-C571-340B-EDE8-441145E9B0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9886" y="3901093"/>
            <a:ext cx="3255512" cy="365799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1E7E2DFC-F906-D53F-6871-1D5EBBBEF0B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35328" y="3778545"/>
            <a:ext cx="772505" cy="853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65933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7CE3ECC4-86AB-394F-BFDF-CA41C7C81882}" vid="{B7524FEA-7091-F742-B801-FFBFD68986B2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4132</TotalTime>
  <Words>301</Words>
  <Application>Microsoft Macintosh PowerPoint</Application>
  <PresentationFormat>Custom</PresentationFormat>
  <Paragraphs>63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3" baseType="lpstr">
      <vt:lpstr>Arial</vt:lpstr>
      <vt:lpstr>Arial Rounded MT Bold</vt:lpstr>
      <vt:lpstr>Aubrey</vt:lpstr>
      <vt:lpstr>Brusher</vt:lpstr>
      <vt:lpstr>Calibri</vt:lpstr>
      <vt:lpstr>Calibri Light</vt:lpstr>
      <vt:lpstr>KG Ever Since New York</vt:lpstr>
      <vt:lpstr>KG Red Hands</vt:lpstr>
      <vt:lpstr>Marker Felt Thin</vt:lpstr>
      <vt:lpstr>Marker Felt Thin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Burns, Stephanie</cp:lastModifiedBy>
  <cp:revision>14</cp:revision>
  <cp:lastPrinted>2022-09-12T03:26:24Z</cp:lastPrinted>
  <dcterms:modified xsi:type="dcterms:W3CDTF">2023-03-28T21:13:01Z</dcterms:modified>
</cp:coreProperties>
</file>